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7" r:id="rId15"/>
    <p:sldId id="269" r:id="rId16"/>
    <p:sldId id="270" r:id="rId17"/>
    <p:sldId id="271" r:id="rId18"/>
    <p:sldId id="278" r:id="rId19"/>
    <p:sldId id="272" r:id="rId20"/>
    <p:sldId id="273" r:id="rId21"/>
    <p:sldId id="274" r:id="rId22"/>
    <p:sldId id="275" r:id="rId23"/>
    <p:sldId id="276" r:id="rId2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>
        <p:scale>
          <a:sx n="66" d="100"/>
          <a:sy n="66" d="100"/>
        </p:scale>
        <p:origin x="2076" y="10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2764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fd26d1ad71e6838d#tid=68f5a14c2da03f000a4f38b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7_1#459c033a8?vop=1&amp;pid=abc720d46&amp;color=0,0,0&amp;vtp=1&amp;bt=1&amp;bbb=1"/>
              <p:cNvSpPr/>
              <p:nvPr/>
            </p:nvSpPr>
            <p:spPr>
              <a:xfrm>
                <a:off x="832104" y="16896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sz="1800" b="1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新定义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已知在</a:t>
                </a:r>
                <a14:m>
                  <m:oMath xmlns:m="http://schemas.openxmlformats.org/officeDocument/2006/math">
                    <m:r>
                      <a:rPr lang="en-US" altLang="zh-CN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重伯努利试验中，每次试验中事件</a:t>
                </a:r>
                <a14:m>
                  <m:oMath xmlns:m="http://schemas.openxmlformats.org/officeDocument/2006/math">
                    <m:r>
                      <a:rPr lang="en-US" altLang="zh-CN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发生的概率为</a:t>
                </a:r>
                <a14:m>
                  <m:oMath xmlns:m="http://schemas.openxmlformats.org/officeDocument/2006/math">
                    <m:r>
                      <a:rPr lang="en-US" altLang="zh-CN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(0&lt;</m:t>
                    </m:r>
                    <m:r>
                      <a:rPr lang="en-US" altLang="zh-CN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&lt;1)</m:t>
                    </m:r>
                  </m:oMath>
                </a14:m>
                <a:r>
                  <a:rPr lang="en-US" altLang="zh-CN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，规定试验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进行至事件</a:t>
                </a:r>
                <a14:m>
                  <m:oMath xmlns:m="http://schemas.openxmlformats.org/officeDocument/2006/math">
                    <m:r>
                      <a:rPr lang="en-US" altLang="zh-CN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恰好发生</a:t>
                </a:r>
                <a14:m>
                  <m:oMath xmlns:m="http://schemas.openxmlformats.org/officeDocument/2006/math">
                    <m:r>
                      <a:rPr lang="en-US" altLang="zh-CN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次为止时结束试验</a:t>
                </a:r>
                <a:r>
                  <a:rPr lang="en-US" altLang="zh-CN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，记试验进行的次数为</a:t>
                </a:r>
                <a14:m>
                  <m:oMath xmlns:m="http://schemas.openxmlformats.org/officeDocument/2006/math">
                    <m:r>
                      <a:rPr lang="en-US" altLang="zh-CN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，称</a:t>
                </a:r>
                <a14:m>
                  <m:oMath xmlns:m="http://schemas.openxmlformats.org/officeDocument/2006/math">
                    <m:r>
                      <a:rPr lang="en-US" altLang="zh-CN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服从负二项分布，记作</a:t>
                </a:r>
                <a14:m>
                  <m:oMath xmlns:m="http://schemas.openxmlformats.org/officeDocument/2006/math">
                    <m:r>
                      <a:rPr lang="en-US" altLang="zh-CN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𝑁𝐵</m:t>
                    </m:r>
                    <m:r>
                      <a:rPr lang="en-US" altLang="zh-CN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则下列说法正确的是</a:t>
                </a:r>
                <a:r>
                  <a:rPr lang="en-US" altLang="zh-CN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  <a:p>
                <a:pPr algn="l" latinLnBrk="1">
                  <a:lnSpc>
                    <a:spcPts val="3200"/>
                  </a:lnSpc>
                </a:pPr>
                <a:endParaRPr lang="en-US" altLang="zh-CN" sz="1800" dirty="0"/>
              </a:p>
            </p:txBody>
          </p:sp>
        </mc:Choice>
        <mc:Fallback>
          <p:sp>
            <p:nvSpPr>
              <p:cNvPr id="2" name="QC_4_BD.17_1#459c033a8?vop=1&amp;pid=abc720d4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896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r="-5903" b="-2762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4_BD.17_2#459c033a8?vop=1&amp;pid=abc720d46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1209" y="1756610"/>
            <a:ext cx="731712" cy="323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4_AN.18_1#459c033a8.bracket?vop=1&amp;pid=abc720d46&amp;color=0,0,0&amp;vpa=6&amp;vtp=1&amp;bbb=1"/>
          <p:cNvSpPr/>
          <p:nvPr/>
        </p:nvSpPr>
        <p:spPr>
          <a:xfrm>
            <a:off x="3091910" y="2558661"/>
            <a:ext cx="6619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ABD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BD.17_4#459c033a8.choices?vop=1&amp;pid=abc720d46&amp;color=0,0,0&amp;vtp=1&amp;bbb=1"/>
              <p:cNvSpPr/>
              <p:nvPr/>
            </p:nvSpPr>
            <p:spPr>
              <a:xfrm>
                <a:off x="832104" y="2912483"/>
                <a:ext cx="10533888" cy="2171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,2,3，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取不小于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的最小正整数时，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最大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4_BD.17_4#459c033a8.choices?vop=1&amp;pid=abc720d4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912483"/>
                <a:ext cx="10533888" cy="2171700"/>
              </a:xfrm>
              <a:prstGeom prst="rect">
                <a:avLst/>
              </a:prstGeom>
              <a:blipFill>
                <a:blip r:embed="rId5"/>
                <a:stretch>
                  <a:fillRect l="-1389" b="-25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4_AS.19_1#459c033a8?vop=1&amp;pid=abc720d46&amp;color=0,0,0&amp;vtp=1&amp;bt=1&amp;bbb=1&amp;hb=1"/>
              <p:cNvSpPr/>
              <p:nvPr/>
            </p:nvSpPr>
            <p:spPr>
              <a:xfrm>
                <a:off x="832104" y="1080000"/>
                <a:ext cx="10533888" cy="4521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【解析】对于A,由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,故A正确；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B,由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,2,3,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,故B正确；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C,若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故C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D,若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最大时,当且仅当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−1),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成立,</a:t>
                </a:r>
                <a:endParaRPr lang="en-US" altLang="zh-CN" sz="1800" dirty="0"/>
              </a:p>
              <a:p>
                <a:pPr latinLnBrk="1">
                  <a:lnSpc>
                    <a:spcPts val="6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Sup>
                              <m:sSub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(1−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𝑝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−2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(1−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𝑝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Sup>
                              <m:sSub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(1−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𝑝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(1−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𝑝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取不小于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的最小正整数时,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最大,故D正确.故选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4_AS.19_1#459c033a8?vop=1&amp;pid=abc720d4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521200"/>
              </a:xfrm>
              <a:prstGeom prst="rect">
                <a:avLst/>
              </a:prstGeom>
              <a:blipFill>
                <a:blip r:embed="rId3"/>
                <a:stretch>
                  <a:fillRect l="-1389" b="-13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QC_4_BD.20_2#a54c21a21?vop=1&amp;pid=abc720d4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8705" y="1192303"/>
            <a:ext cx="544195" cy="227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20_3#a54c21a21?vop=1&amp;pid=abc720d46&amp;color=0,0,0&amp;vtp=1&amp;bbb=1&amp;hb=1"/>
              <p:cNvSpPr/>
              <p:nvPr/>
            </p:nvSpPr>
            <p:spPr>
              <a:xfrm>
                <a:off x="832104" y="1080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          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甲、乙两人分别从一个装有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张数字卡牌，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张字母卡牌（大小、质地均相同）的袋子中摸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张牌</a:t>
                </a:r>
                <a:endParaRPr lang="en-US" altLang="zh-CN" sz="1800" b="0" i="0" dirty="0">
                  <a:solidFill>
                    <a:srgbClr val="000000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，甲选择从中依次有放回地摸出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张，记摸出卡牌中数字卡牌的数量为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乙选择从中一次性</a:t>
                </a:r>
                <a:endParaRPr lang="en-US" altLang="zh-CN" sz="1800" b="0" i="0" dirty="0">
                  <a:solidFill>
                    <a:srgbClr val="000000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摸出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张卡牌，记摸出卡牌中数字卡牌的数量为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下列选项中一定成立的是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C_4_BD.20_3#a54c21a21?vop=1&amp;pid=abc720d4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189355"/>
              </a:xfrm>
              <a:prstGeom prst="rect">
                <a:avLst/>
              </a:prstGeom>
              <a:blipFill>
                <a:blip r:embed="rId4"/>
                <a:stretch>
                  <a:fillRect l="-1389" r="-347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AN.21_1#a54c21a21.bracket?vop=1&amp;pid=abc720d46&amp;color=0,0,0&amp;vpa=7&amp;vtp=1"/>
          <p:cNvSpPr/>
          <p:nvPr/>
        </p:nvSpPr>
        <p:spPr>
          <a:xfrm>
            <a:off x="8437022" y="1904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BD.20_4#a54c21a21.choices?vop=1&amp;pid=abc720d46&amp;color=0,0,0&amp;vtp=1&amp;bbb=1"/>
              <p:cNvSpPr/>
              <p:nvPr/>
            </p:nvSpPr>
            <p:spPr>
              <a:xfrm>
                <a:off x="832104" y="2356977"/>
                <a:ext cx="10533888" cy="7658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</m:t>
                    </m:r>
                  </m:oMath>
                </a14:m>
                <a:r>
                  <a:rPr lang="en-US" altLang="zh-CN" sz="1800" b="0" i="0" spc="-1030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4_BD.20_4#a54c21a21.choices?vop=1&amp;pid=abc720d4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56977"/>
                <a:ext cx="10533888" cy="765810"/>
              </a:xfrm>
              <a:prstGeom prst="rect">
                <a:avLst/>
              </a:prstGeom>
              <a:blipFill>
                <a:blip r:embed="rId5"/>
                <a:stretch>
                  <a:fillRect l="-1389" b="-192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EX.22_1#a54c21a21?vop=1&amp;pid=abc720d46&amp;color=0,0,0&amp;vtp=1&amp;bbb=1&amp;hb=1"/>
              <p:cNvSpPr/>
              <p:nvPr/>
            </p:nvSpPr>
            <p:spPr>
              <a:xfrm>
                <a:off x="832104" y="3125962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思路导引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由题意分析可知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服从二项分布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服从超几何分布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由二项分布和超几何分布的性质依次分析各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个选项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对于选项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可利用赋值法验证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C_4_EX.22_1#a54c21a21?vop=1&amp;pid=abc720d4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25962"/>
                <a:ext cx="10533888" cy="770255"/>
              </a:xfrm>
              <a:prstGeom prst="rect">
                <a:avLst/>
              </a:prstGeom>
              <a:blipFill>
                <a:blip r:embed="rId6"/>
                <a:stretch>
                  <a:fillRect l="-13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4_AS.23_1#a54c21a21?vop=1&amp;pid=abc720d46&amp;color=0,0,0&amp;vtp=1&amp;bt=1&amp;bbb=1&amp;hb=1"/>
              <p:cNvSpPr/>
              <p:nvPr/>
            </p:nvSpPr>
            <p:spPr>
              <a:xfrm>
                <a:off x="832104" y="1080000"/>
                <a:ext cx="10533888" cy="4178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【解析】对于甲,从中依次有放回地摸出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张,每次摸到数字卡牌的概率为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,重复做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次,所以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于乙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,从中一次性摸出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张卡牌,不放回,所以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服从超几何分布.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妨取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,故A错误；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妨取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,故B错误；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C,由二项分布的均值公式可得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,由超几何分布的均值公式可得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,故C正确；</a:t>
                </a:r>
                <a:endParaRPr lang="en-US" altLang="zh-CN" sz="1800" dirty="0"/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2" name="QC_4_AS.23_1#a54c21a21?vop=1&amp;pid=abc720d4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178300"/>
              </a:xfrm>
              <a:prstGeom prst="rect">
                <a:avLst/>
              </a:prstGeom>
              <a:blipFill>
                <a:blip r:embed="rId3"/>
                <a:stretch>
                  <a:fillRect l="-1389" r="-4398" b="-7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4_AS.23_1#a54c21a21?vop=1&amp;pid=abc720d46&amp;color=0,0,0&amp;vtp=1&amp;bt=1&amp;bbb=1&amp;hb=1">
                <a:extLst>
                  <a:ext uri="{FF2B5EF4-FFF2-40B4-BE49-F238E27FC236}">
                    <a16:creationId xmlns:a16="http://schemas.microsoft.com/office/drawing/2014/main" id="{6C95F442-DBA4-93BB-B548-42E617AC8939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11101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D,不妨取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,故D错误.故选C.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4_AS.23_1#a54c21a21?vop=1&amp;pid=abc720d46&amp;color=0,0,0&amp;vtp=1&amp;bt=1&amp;bbb=1&amp;hb=1">
                <a:extLst>
                  <a:ext uri="{FF2B5EF4-FFF2-40B4-BE49-F238E27FC236}">
                    <a16:creationId xmlns:a16="http://schemas.microsoft.com/office/drawing/2014/main" id="{6C95F442-DBA4-93BB-B548-42E617AC893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110171"/>
              </a:xfrm>
              <a:prstGeom prst="rect">
                <a:avLst/>
              </a:prstGeom>
              <a:blipFill>
                <a:blip r:embed="rId2"/>
                <a:stretch>
                  <a:fillRect l="-1389" b="-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5078324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4_BD.24_1#ac80d194c?vop=1&amp;pid=abc720d46&amp;color=0,0,0&amp;vtp=1&amp;bt=1&amp;bbb=1&amp;hb=1"/>
              <p:cNvSpPr/>
              <p:nvPr/>
            </p:nvSpPr>
            <p:spPr>
              <a:xfrm>
                <a:off x="832104" y="1080000"/>
                <a:ext cx="10533888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某市拟建立一个博物馆，采取竞标的方式从甲、乙两家建筑公司选取一家，招标方案如下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：两家公司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6个招标问题中随机抽取3个问题，已知这6个招标问题中，甲公司能正确回答其中4道题目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，而乙公司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能正确回答每道题目的概率均为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，甲、乙两家公司对每题的回答都相互独立，互不影响.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4_BD.24_1#ac80d194c?vop=1&amp;pid=abc720d4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257300"/>
              </a:xfrm>
              <a:prstGeom prst="rect">
                <a:avLst/>
              </a:prstGeom>
              <a:blipFill>
                <a:blip r:embed="rId3"/>
                <a:stretch>
                  <a:fillRect l="-1389" b="-67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25_1#651b6450a?vop=1&amp;pid=ac80d194c&amp;color=0,0,0&amp;vtp=1&amp;bt=1&amp;bbb=1"/>
              <p:cNvSpPr/>
              <p:nvPr/>
            </p:nvSpPr>
            <p:spPr>
              <a:xfrm>
                <a:off x="832104" y="1080000"/>
                <a:ext cx="10533888" cy="325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（1）求甲公司答对题数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的分布列，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5_BD.25_1#651b6450a?vop=1&amp;pid=ac80d194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25755"/>
              </a:xfrm>
              <a:prstGeom prst="rect">
                <a:avLst/>
              </a:prstGeom>
              <a:blipFill>
                <a:blip r:embed="rId3"/>
                <a:stretch>
                  <a:fillRect l="-1389" t="-9259" b="-425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AN.26_1#651b6450a?vop=1&amp;pid=ac80d194c&amp;color=0,0,0&amp;vtp=1&amp;bbb=1"/>
              <p:cNvSpPr/>
              <p:nvPr/>
            </p:nvSpPr>
            <p:spPr>
              <a:xfrm>
                <a:off x="832104" y="1407342"/>
                <a:ext cx="10533888" cy="2141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【解】由题意,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的可能取值为1,2,3,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5_AN.26_1#651b6450a?vop=1&amp;pid=ac80d194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07342"/>
                <a:ext cx="10533888" cy="2141855"/>
              </a:xfrm>
              <a:prstGeom prst="rect">
                <a:avLst/>
              </a:prstGeom>
              <a:blipFill>
                <a:blip r:embed="rId4"/>
                <a:stretch>
                  <a:fillRect l="-1389" t="-1140" b="-65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6" name="QO_5_AN.26_2#651b6450a?colgroup=7,15,15,15&amp;vop=1&amp;pid=ac80d194c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95946384"/>
                  </p:ext>
                </p:extLst>
              </p:nvPr>
            </p:nvGraphicFramePr>
            <p:xfrm>
              <a:off x="832104" y="3667942"/>
              <a:ext cx="10488168" cy="757555"/>
            </p:xfrm>
            <a:graphic>
              <a:graphicData uri="http://schemas.openxmlformats.org/drawingml/2006/table">
                <a:tbl>
                  <a:tblPr/>
                  <a:tblGrid>
                    <a:gridCol w="143560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01752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01752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01752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1826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929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6" name="QO_5_AN.26_2#651b6450a?colgroup=7,15,15,15&amp;vop=1&amp;pid=ac80d194c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95946384"/>
                  </p:ext>
                </p:extLst>
              </p:nvPr>
            </p:nvGraphicFramePr>
            <p:xfrm>
              <a:off x="832104" y="3667942"/>
              <a:ext cx="10488168" cy="757555"/>
            </p:xfrm>
            <a:graphic>
              <a:graphicData uri="http://schemas.openxmlformats.org/drawingml/2006/table">
                <a:tbl>
                  <a:tblPr/>
                  <a:tblGrid>
                    <a:gridCol w="143560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01752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01752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01752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18262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24" t="-1887" r="-630085" b="-1396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9293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24" t="-75000" r="-630085" b="-2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7879" t="-75000" r="-200404" b="-2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47879" t="-75000" r="-100404" b="-2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47879" t="-75000" r="-404" b="-277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5_AN.26_3#651b6450a?vop=1&amp;pid=ac80d194c&amp;color=0,0,0&amp;vtp=1&amp;bbb=1"/>
              <p:cNvSpPr/>
              <p:nvPr/>
            </p:nvSpPr>
            <p:spPr>
              <a:xfrm>
                <a:off x="832104" y="4556942"/>
                <a:ext cx="10533888" cy="9991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(1−2)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(2−2)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(3−2)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−1)=4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5_AN.26_3#651b6450a?vop=1&amp;pid=ac80d194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556942"/>
                <a:ext cx="10533888" cy="999109"/>
              </a:xfrm>
              <a:prstGeom prst="rect">
                <a:avLst/>
              </a:prstGeom>
              <a:blipFill>
                <a:blip r:embed="rId6"/>
                <a:stretch>
                  <a:fillRect l="-1389" b="-85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27_1#6f7c97ffa?vop=1&amp;pid=ac80d194c&amp;color=0,0,0&amp;vtp=1&amp;bt=1&amp;bbb=1"/>
          <p:cNvSpPr/>
          <p:nvPr/>
        </p:nvSpPr>
        <p:spPr>
          <a:xfrm>
            <a:off x="832104" y="1080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spc="-10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（2）求乙公司答对题数的分布列，并从均值和方差的角度分析，甲、乙两家哪家公司竞标成功的可能性更大？</a:t>
            </a:r>
            <a:endParaRPr lang="en-US" altLang="zh-CN" sz="1800" spc="-1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AN.28_1#6f7c97ffa?vop=1&amp;pid=ac80d194c&amp;color=0,0,0&amp;vtp=1&amp;bbb=1"/>
              <p:cNvSpPr/>
              <p:nvPr/>
            </p:nvSpPr>
            <p:spPr>
              <a:xfrm>
                <a:off x="832104" y="1446522"/>
                <a:ext cx="10533888" cy="31102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【解】设乙公司能正确回答的题目数量为随机变量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服从二项分布，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5_AN.28_1#6f7c97ffa?vop=1&amp;pid=ac80d194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6522"/>
                <a:ext cx="10533888" cy="3110230"/>
              </a:xfrm>
              <a:prstGeom prst="rect">
                <a:avLst/>
              </a:prstGeom>
              <a:blipFill>
                <a:blip r:embed="rId3"/>
                <a:stretch>
                  <a:fillRect l="-1389" b="-470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" name="QO_5_AN.28_2#6f7c97ffa?colgroup=4,14,9,9,14&amp;vop=1&amp;pid=ac80d194c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66982153"/>
                  </p:ext>
                </p:extLst>
              </p:nvPr>
            </p:nvGraphicFramePr>
            <p:xfrm>
              <a:off x="832104" y="4692642"/>
              <a:ext cx="10488168" cy="749555"/>
            </p:xfrm>
            <a:graphic>
              <a:graphicData uri="http://schemas.openxmlformats.org/drawingml/2006/table">
                <a:tbl>
                  <a:tblPr/>
                  <a:tblGrid>
                    <a:gridCol w="103327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84378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8366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88366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84378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𝑌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453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27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9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9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8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27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7" name="QO_5_AN.28_2#6f7c97ffa?colgroup=4,14,9,9,14&amp;vop=1&amp;pid=ac80d194c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66982153"/>
                  </p:ext>
                </p:extLst>
              </p:nvPr>
            </p:nvGraphicFramePr>
            <p:xfrm>
              <a:off x="832104" y="4692642"/>
              <a:ext cx="10488168" cy="749555"/>
            </p:xfrm>
            <a:graphic>
              <a:graphicData uri="http://schemas.openxmlformats.org/drawingml/2006/table">
                <a:tbl>
                  <a:tblPr/>
                  <a:tblGrid>
                    <a:gridCol w="103327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84378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8366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88366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84378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88" t="-1923" r="-913529" b="-142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453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88" t="-73611" r="-913529" b="-2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6695" t="-73611" r="-233262" b="-2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6149" t="-73611" r="-251780" b="-2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06149" t="-73611" r="-151780" b="-2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68737" t="-73611" r="-428" b="-277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AN.28_3#6f7c97ffa?vop=1&amp;pid=ac80d194c&amp;color=0,0,0&amp;vtp=1&amp;bbb=1">
                <a:extLst>
                  <a:ext uri="{FF2B5EF4-FFF2-40B4-BE49-F238E27FC236}">
                    <a16:creationId xmlns:a16="http://schemas.microsoft.com/office/drawing/2014/main" id="{2C66914C-349A-1AEA-9DD9-4CD257C9BCB2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1522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(0−2)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(1−2)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(2−2)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(3−2)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,所以甲公司竞标成功的可能性更大.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5_AN.28_3#6f7c97ffa?vop=1&amp;pid=ac80d194c&amp;color=0,0,0&amp;vtp=1&amp;bbb=1">
                <a:extLst>
                  <a:ext uri="{FF2B5EF4-FFF2-40B4-BE49-F238E27FC236}">
                    <a16:creationId xmlns:a16="http://schemas.microsoft.com/office/drawing/2014/main" id="{2C66914C-349A-1AEA-9DD9-4CD257C9BCB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522730"/>
              </a:xfrm>
              <a:prstGeom prst="rect">
                <a:avLst/>
              </a:prstGeom>
              <a:blipFill>
                <a:blip r:embed="rId2"/>
                <a:stretch>
                  <a:fillRect l="-1389" b="-92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47908303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4_EX.29_1#ac80d194c?vop=1&amp;pid=abc720d46&amp;color=0,0,0&amp;vtp=1&amp;bt=1&amp;bbb=1&amp;hb=1"/>
              <p:cNvSpPr/>
              <p:nvPr/>
            </p:nvSpPr>
            <p:spPr>
              <a:xfrm>
                <a:off x="832104" y="1080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思路导引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的可能取值为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1,2,3,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求得相应的概率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列出分布列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的值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；（2）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设乙公司能正确回答的题目数为随机变量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服从二项分布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同理可列出分布列并求得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的值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结合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即可得到结论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4_EX.29_1#ac80d194c?vop=1&amp;pid=abc720d4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174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966a33ddb.fixed?pid=5f74cc87a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第七章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随机变量及其分布</a:t>
            </a:r>
            <a:endParaRPr lang="en-US" altLang="zh-CN" sz="4400" dirty="0"/>
          </a:p>
        </p:txBody>
      </p:sp>
      <p:sp>
        <p:nvSpPr>
          <p:cNvPr id="3" name="C_2_BD#966a33ddb.fixed?pid=5f74cc87a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7.5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正态分布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QO_4_BD.30_2#e84cfec58?vop=1&amp;pid=abc720d4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5751" y="1161396"/>
            <a:ext cx="553974" cy="240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4_BD.30_3#e84cfec58?vop=1&amp;pid=abc720d46&amp;color=0,0,0&amp;vtp=1&amp;bbb=1&amp;hb=1"/>
          <p:cNvSpPr/>
          <p:nvPr/>
        </p:nvSpPr>
        <p:spPr>
          <a:xfrm>
            <a:off x="832104" y="1080000"/>
            <a:ext cx="10533888" cy="7289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         某市为提升农民的年收入，更好地实现2021年惠民的工作计划，统计了2020年50位农民的年收入</a:t>
            </a:r>
          </a:p>
          <a:p>
            <a:pPr latinLnBrk="1">
              <a:lnSpc>
                <a:spcPts val="2900"/>
              </a:lnSpc>
            </a:pP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（单位：千元）并制成频率分布直方图，如图所示.</a:t>
            </a:r>
            <a:endParaRPr lang="en-US" altLang="zh-CN" dirty="0"/>
          </a:p>
        </p:txBody>
      </p:sp>
      <p:pic>
        <p:nvPicPr>
          <p:cNvPr id="5" name="QO_4_BD.30_4#e84cfec58?vop=1&amp;pid=abc720d46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83480" y="2376797"/>
            <a:ext cx="2231136" cy="1563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O_5_BD.31_1#646ee743c?vop=1&amp;pid=e84cfec58&amp;color=0,0,0&amp;vtp=1&amp;bbb=1"/>
          <p:cNvSpPr/>
          <p:nvPr/>
        </p:nvSpPr>
        <p:spPr>
          <a:xfrm>
            <a:off x="832104" y="4078597"/>
            <a:ext cx="10533888" cy="3448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000"/>
              </a:lnSpc>
            </a:pPr>
            <a:r>
              <a:rPr lang="en-US" altLang="zh-CN" sz="18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（1）根据频率分布直方图，估计这50位农民的年平均收入.（同一组中的数据用该组数据区间的中点值表示）</a:t>
            </a:r>
            <a:endParaRPr lang="en-US" altLang="zh-CN" sz="1800" spc="-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5_AN.32_1#646ee743c?vop=1&amp;pid=e84cfec58&amp;color=0,0,0&amp;vtp=1&amp;bbb=1"/>
              <p:cNvSpPr/>
              <p:nvPr/>
            </p:nvSpPr>
            <p:spPr>
              <a:xfrm>
                <a:off x="832104" y="4468868"/>
                <a:ext cx="10533888" cy="1122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【解】由题中频率分布直方图可知，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=17×0.02+18×0.09+19×0.22+20×0.33+21×0.24+22×0.08+23×0.02=20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估计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50位农民的年平均收入为20千元.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5_AN.32_1#646ee743c?vop=1&amp;pid=e84cfec5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468868"/>
                <a:ext cx="10533888" cy="1122680"/>
              </a:xfrm>
              <a:prstGeom prst="rect">
                <a:avLst/>
              </a:prstGeom>
              <a:blipFill>
                <a:blip r:embed="rId5"/>
                <a:stretch>
                  <a:fillRect l="-1389" t="-543" b="-12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33_1#66271c138?vop=1&amp;pid=e84cfec58&amp;color=0,0,0&amp;vtp=1&amp;bt=1&amp;bbb=1&amp;hb=1"/>
              <p:cNvSpPr/>
              <p:nvPr/>
            </p:nvSpPr>
            <p:spPr>
              <a:xfrm>
                <a:off x="832104" y="1080000"/>
                <a:ext cx="10533888" cy="772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（2）由频率分布直方图，可以认为该市农民年收入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服从正态分布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近似为年平均收入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近似为样本方差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𝑠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，经计算得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𝑠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=1.5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，利用该正态分布，求：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5_BD.33_1#66271c138?vop=1&amp;pid=e84cfec5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2859"/>
              </a:xfrm>
              <a:prstGeom prst="rect">
                <a:avLst/>
              </a:prstGeom>
              <a:blipFill>
                <a:blip r:embed="rId3"/>
                <a:stretch>
                  <a:fillRect l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AN.34_1#66271c138?vop=1&amp;pid=e84cfec58&amp;color=0,0,0&amp;vtp=1&amp;bbb=1"/>
              <p:cNvSpPr/>
              <p:nvPr/>
            </p:nvSpPr>
            <p:spPr>
              <a:xfrm>
                <a:off x="832104" y="1905690"/>
                <a:ext cx="10533888" cy="3632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【解】由题意知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(20,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1.22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5_AN.34_1#66271c138?vop=1&amp;pid=e84cfec5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05690"/>
                <a:ext cx="10533888" cy="363284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35_1#4242c979c?vop=1&amp;pid=66271c138&amp;color=0,0,0&amp;vtp=1&amp;bt=1&amp;bbb=1&amp;h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①该市为了调研惠民政策落实情况，随机走访了1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000位农民.若每位农民的年收入互相独立，问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：这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000位农民中年收入不少于17.56千元的人数最有可能是多少？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36_1#4242c979c?vop=1&amp;pid=66271c138&amp;color=0,0,0&amp;vtp=1&amp;bbb=1"/>
              <p:cNvSpPr/>
              <p:nvPr/>
            </p:nvSpPr>
            <p:spPr>
              <a:xfrm>
                <a:off x="832104" y="1851017"/>
                <a:ext cx="10533888" cy="3373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≥17.56)=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)≈0.5+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0.954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=0.977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每位农民的年收入不少于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17.56千元的概率约为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0.977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记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000位农民中年收入不少于17.56千元的人数为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000,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=0.977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是恰好有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位农民的年收入不少于17.56千元的事件概率为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103−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001−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)×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×(1−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001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001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=978.227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0≤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≤978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979≤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此可知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,在所走访的1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000位农民中,年收入不少于17.56千元的人数最有可能是978.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AN.36_1#4242c979c?vop=1&amp;pid=66271c13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51017"/>
                <a:ext cx="10533888" cy="3373755"/>
              </a:xfrm>
              <a:prstGeom prst="rect">
                <a:avLst/>
              </a:prstGeom>
              <a:blipFill>
                <a:blip r:embed="rId3"/>
                <a:stretch>
                  <a:fillRect l="-1389" b="-41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37_1#4c84f99f5?vop=1&amp;pid=66271c138&amp;color=0,0,0&amp;vtp=1&amp;bt=1&amp;bbb=1&amp;hb=1"/>
              <p:cNvSpPr/>
              <p:nvPr/>
            </p:nvSpPr>
            <p:spPr>
              <a:xfrm>
                <a:off x="832104" y="1080000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②若使该市约有占农民人数的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84.135%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的农民的年收入高于本市规定的最低年收入标准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，则此最低年收入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标准大约为多少千元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？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1.5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≈1.22；若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)≈0.682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)≈0.954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)≈0.997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6_BD.37_1#4c84f99f5?vop=1&amp;pid=66271c13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611630"/>
              </a:xfrm>
              <a:prstGeom prst="rect">
                <a:avLst/>
              </a:prstGeom>
              <a:blipFill>
                <a:blip r:embed="rId3"/>
                <a:stretch>
                  <a:fillRect l="-1389" r="-1042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38_1#4c84f99f5?vop=1&amp;pid=66271c138&amp;color=0,0,0&amp;vtp=1&amp;bbb=1"/>
              <p:cNvSpPr/>
              <p:nvPr/>
            </p:nvSpPr>
            <p:spPr>
              <a:xfrm>
                <a:off x="832104" y="2699694"/>
                <a:ext cx="10533888" cy="938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)≈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0.682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=0.841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以当最低年收入标准大约为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20−1.22=18.78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（千元）时,满足题意,即最低年收入标准大约为18.78千元.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AN.38_1#4c84f99f5?vop=1&amp;pid=66271c13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99694"/>
                <a:ext cx="10533888" cy="938530"/>
              </a:xfrm>
              <a:prstGeom prst="rect">
                <a:avLst/>
              </a:prstGeom>
              <a:blipFill>
                <a:blip r:embed="rId4"/>
                <a:stretch>
                  <a:fillRect l="-1389" r="-1794" b="-142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4_EX.39_1#e84cfec58?vop=1&amp;pid=abc720d46&amp;color=0,0,0&amp;vtp=1&amp;bbb=1&amp;hb=1"/>
              <p:cNvSpPr/>
              <p:nvPr/>
            </p:nvSpPr>
            <p:spPr>
              <a:xfrm>
                <a:off x="832104" y="3641145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思路导引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求各组数据区间的中点值乘相应的频率之和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即可得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；（2）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根据正态分布求出每位农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民的年收入不少于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17.56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千元的概率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000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位农民中年收入不少于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17.56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千元的人数为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=0.977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然后根据二项分布的概率计算公式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计算出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恰好有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位农民的年收入不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少于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17.56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千元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的概率最大时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的值即可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；②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根据正态曲线的对称性分析求解即可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4_EX.39_1#e84cfec58?vop=1&amp;pid=abc720d4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641145"/>
                <a:ext cx="10533888" cy="1608455"/>
              </a:xfrm>
              <a:prstGeom prst="rect">
                <a:avLst/>
              </a:prstGeom>
              <a:blipFill>
                <a:blip r:embed="rId5"/>
                <a:stretch>
                  <a:fillRect l="-1389" r="-174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abc720d46.fixed?pid=966a33ddb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7.4+7.5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节测上分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4_BD.1_1#6ee9d62d7?vop=1&amp;pid=abc720d46&amp;color=0,0,0&amp;vtp=1&amp;bt=1&amp;bbb=1"/>
              <p:cNvSpPr/>
              <p:nvPr/>
            </p:nvSpPr>
            <p:spPr>
              <a:xfrm>
                <a:off x="832104" y="1080000"/>
                <a:ext cx="10533888" cy="4013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若某一试验中事件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发生的概率为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重伯努利试验中，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发生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次的概率为(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4_BD.1_1#6ee9d62d7?vop=1&amp;pid=abc720d4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01384"/>
              </a:xfrm>
              <a:prstGeom prst="rect">
                <a:avLst/>
              </a:prstGeom>
              <a:blipFill>
                <a:blip r:embed="rId3"/>
                <a:stretch>
                  <a:fillRect l="-1389" b="-348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6ee9d62d7.bracket?vop=1&amp;pid=abc720d46&amp;color=0,0,0&amp;vpa=1&amp;vtp=1"/>
          <p:cNvSpPr/>
          <p:nvPr/>
        </p:nvSpPr>
        <p:spPr>
          <a:xfrm>
            <a:off x="9324815" y="1077905"/>
            <a:ext cx="331788" cy="4014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4_BD.1_2#6ee9d62d7.choices?vop=1&amp;pid=abc720d46&amp;color=0,0,0&amp;vtp=1&amp;bbb=1"/>
              <p:cNvSpPr/>
              <p:nvPr/>
            </p:nvSpPr>
            <p:spPr>
              <a:xfrm>
                <a:off x="832104" y="1486844"/>
                <a:ext cx="10533888" cy="3571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944622" algn="l"/>
                    <a:tab pos="5609844" algn="l"/>
                    <a:tab pos="78051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4_BD.1_2#6ee9d62d7.choices?vop=1&amp;pid=abc720d4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86844"/>
                <a:ext cx="10533888" cy="357188"/>
              </a:xfrm>
              <a:prstGeom prst="rect">
                <a:avLst/>
              </a:prstGeom>
              <a:blipFill>
                <a:blip r:embed="rId4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4_AS.3_1#6ee9d62d7?vop=1&amp;pid=abc720d46&amp;color=0,0,0&amp;vtp=1&amp;bbb=1"/>
              <p:cNvSpPr/>
              <p:nvPr/>
            </p:nvSpPr>
            <p:spPr>
              <a:xfrm>
                <a:off x="832104" y="1845810"/>
                <a:ext cx="10533888" cy="8617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（提示：对立事件概率公式的应用）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重伯努利试验中,事件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发生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次的概率为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.故选D.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4_AS.3_1#6ee9d62d7?vop=1&amp;pid=abc720d4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45810"/>
                <a:ext cx="10533888" cy="861759"/>
              </a:xfrm>
              <a:prstGeom prst="rect">
                <a:avLst/>
              </a:prstGeom>
              <a:blipFill>
                <a:blip r:embed="rId5"/>
                <a:stretch>
                  <a:fillRect l="-1389" b="-163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4_BD.4_1#3b299d335?vop=1&amp;pid=abc720d46&amp;color=0,0,0&amp;vtp=1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(2,3,6)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C_4_BD.4_1#3b299d335?vop=1&amp;pid=abc720d4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5_1#3b299d335.bracket?vop=1&amp;pid=abc720d46&amp;color=0,0,0&amp;vpa=2&amp;vtp=1"/>
          <p:cNvSpPr/>
          <p:nvPr/>
        </p:nvSpPr>
        <p:spPr>
          <a:xfrm>
            <a:off x="5582317" y="107619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4_BD.4_2#3b299d335.choices?vop=1&amp;pid=abc720d46&amp;color=0,0,0&amp;vtp=1&amp;bbb=1"/>
              <p:cNvSpPr/>
              <p:nvPr/>
            </p:nvSpPr>
            <p:spPr>
              <a:xfrm>
                <a:off x="832104" y="1447030"/>
                <a:ext cx="10533888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649347" algn="l"/>
                    <a:tab pos="5362194" algn="l"/>
                    <a:tab pos="79988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4_BD.4_2#3b299d335.choices?vop=1&amp;pid=abc720d4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7030"/>
                <a:ext cx="10533888" cy="535559"/>
              </a:xfrm>
              <a:prstGeom prst="rect">
                <a:avLst/>
              </a:prstGeom>
              <a:blipFill>
                <a:blip r:embed="rId4"/>
                <a:stretch>
                  <a:fillRect l="-1389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4_AS.6_1#3b299d335?vop=1&amp;pid=abc720d46&amp;color=0,0,0&amp;vtp=1&amp;bbb=1&amp;hb=1"/>
              <p:cNvSpPr/>
              <p:nvPr/>
            </p:nvSpPr>
            <p:spPr>
              <a:xfrm>
                <a:off x="832104" y="1992939"/>
                <a:ext cx="10533888" cy="1371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服从超几何分布，即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(2,3,6)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1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关键点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分清是哪种分布问题是求解问题的关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键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.故选A.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C_4_AS.6_1#3b299d335?vop=1&amp;pid=abc720d4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92939"/>
                <a:ext cx="10533888" cy="1371600"/>
              </a:xfrm>
              <a:prstGeom prst="rect">
                <a:avLst/>
              </a:prstGeom>
              <a:blipFill>
                <a:blip r:embed="rId5"/>
                <a:stretch>
                  <a:fillRect l="-1389" b="-22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4_BD.7_1#f49d3874f?vop=1&amp;pid=abc720d46&amp;color=0,0,0&amp;vtp=1&amp;bt=1&amp;bbb=1&amp;hb=1"/>
              <p:cNvSpPr/>
              <p:nvPr/>
            </p:nvSpPr>
            <p:spPr>
              <a:xfrm>
                <a:off x="832104" y="1080000"/>
                <a:ext cx="10533888" cy="11099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）体育教育既能培养学生自觉锻炼身体的习惯，又能培养学生开拓进取、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不畏艰难的坚强品质.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某中学高三学生参加体育测试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，其中物理类班级女生的成绩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与历史类班级女生的成绩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均服从正态分布，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(160,900)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(160,400)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4_BD.7_1#f49d3874f?vop=1&amp;pid=abc720d4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109980"/>
              </a:xfrm>
              <a:prstGeom prst="rect">
                <a:avLst/>
              </a:prstGeom>
              <a:blipFill>
                <a:blip r:embed="rId3"/>
                <a:stretch>
                  <a:fillRect l="-1389" t="-2198" r="-2025" b="-131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8_1#f49d3874f.bracket?vop=1&amp;pid=abc720d46&amp;color=0,0,0&amp;vpa=3&amp;vtp=1&amp;bbb=1"/>
          <p:cNvSpPr/>
          <p:nvPr/>
        </p:nvSpPr>
        <p:spPr>
          <a:xfrm>
            <a:off x="5178012" y="1848096"/>
            <a:ext cx="496888" cy="3252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8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AC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4_BD.7_2#f49d3874f.choices?vop=1&amp;pid=abc720d46&amp;color=0,0,0&amp;vtp=1&amp;bbb=1"/>
              <p:cNvSpPr/>
              <p:nvPr/>
            </p:nvSpPr>
            <p:spPr>
              <a:xfrm>
                <a:off x="832104" y="2186932"/>
                <a:ext cx="10533888" cy="7213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)=160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&lt;120)+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≤200)=1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≤180)&gt;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≤180)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4_BD.7_2#f49d3874f.choices?vop=1&amp;pid=abc720d4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186932"/>
                <a:ext cx="10533888" cy="721360"/>
              </a:xfrm>
              <a:prstGeom prst="rect">
                <a:avLst/>
              </a:prstGeom>
              <a:blipFill>
                <a:blip r:embed="rId4"/>
                <a:stretch>
                  <a:fillRect l="-1389" t="-847" b="-203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4_AS.9_1#f49d3874f?vop=1&amp;pid=abc720d46&amp;color=0,0,0&amp;vtp=1&amp;bbb=1"/>
              <p:cNvSpPr/>
              <p:nvPr/>
            </p:nvSpPr>
            <p:spPr>
              <a:xfrm>
                <a:off x="832104" y="2910832"/>
                <a:ext cx="10533888" cy="26974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【解析】对于A，由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(160,900)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)=160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(160,400)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,故B错误；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C，因为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(160,900)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&lt;120)+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≤200)=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&gt;200)+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≤200)=1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,故C正确；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D，由于随机变量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均服从正态分布,且正态曲线的对称轴均为直线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)=900&gt;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)=400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的正态曲线的峰值较高,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态曲线较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“瘦高”,随机变量分布比较集中,所以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≤180)&lt;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≤180)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,故D错误.故选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4_AS.9_1#f49d3874f?vop=1&amp;pid=abc720d4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910832"/>
                <a:ext cx="10533888" cy="2697480"/>
              </a:xfrm>
              <a:prstGeom prst="rect">
                <a:avLst/>
              </a:prstGeom>
              <a:blipFill>
                <a:blip r:embed="rId5"/>
                <a:stretch>
                  <a:fillRect l="-1389" t="-226" b="-51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4_BD.10_1#2d46c2e87?vop=1&amp;pid=abc720d46&amp;color=0,0,0&amp;vtp=1&amp;bt=1&amp;bbb=1&amp;hb=1"/>
              <p:cNvSpPr/>
              <p:nvPr/>
            </p:nvSpPr>
            <p:spPr>
              <a:xfrm>
                <a:off x="832104" y="1080000"/>
                <a:ext cx="10533888" cy="14274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小明参加了一档综艺节目，节目中有这样一个游戏：参与者一开始站在“0点”的格子中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，每次向右移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1格或移动2格，其中每次向右移动1格的概率为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，向右移动2格的概率为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，要求参与者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一共移动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5次，每次移动之间互不影响，奖品放在“7点”的格子中，5次移动结束后参与者正好停在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“7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”格子中才能获得奖品，则使小明拿到奖品的概率最大的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4_BD.10_1#2d46c2e87?vop=1&amp;pid=abc720d4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427480"/>
              </a:xfrm>
              <a:prstGeom prst="rect">
                <a:avLst/>
              </a:prstGeom>
              <a:blipFill>
                <a:blip r:embed="rId3"/>
                <a:stretch>
                  <a:fillRect l="-1389" t="-1709" r="-1273" b="-102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QC_4_BD.10_2#2d46c2e87?colgroup=11,2,2,2,2,2,2,11,2,2,5&amp;vop=1&amp;pid=abc720d46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3340250"/>
              </p:ext>
            </p:extLst>
          </p:nvPr>
        </p:nvGraphicFramePr>
        <p:xfrm>
          <a:off x="832104" y="2637210"/>
          <a:ext cx="10460736" cy="321437"/>
        </p:xfrm>
        <a:graphic>
          <a:graphicData uri="http://schemas.openxmlformats.org/drawingml/2006/table">
            <a:tbl>
              <a:tblPr/>
              <a:tblGrid>
                <a:gridCol w="228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4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4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43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43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43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943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9436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9436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13385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2143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0（小明）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4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7（奖品）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9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2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10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QC_4_AN.11_1#2d46c2e87.bracket?vop=1&amp;pid=abc720d46&amp;color=0,0,0&amp;vpa=4&amp;vtp=1"/>
          <p:cNvSpPr/>
          <p:nvPr/>
        </p:nvSpPr>
        <p:spPr>
          <a:xfrm>
            <a:off x="7774654" y="2175883"/>
            <a:ext cx="331788" cy="3252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8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sp>
        <p:nvSpPr>
          <p:cNvPr id="5" name="QC_4_BD.10_3#2d46c2e87.choices?vop=1&amp;pid=abc720d46&amp;color=0,0,0&amp;vtp=1&amp;bbb=1"/>
          <p:cNvSpPr/>
          <p:nvPr/>
        </p:nvSpPr>
        <p:spPr>
          <a:xfrm>
            <a:off x="832104" y="3094410"/>
            <a:ext cx="10533888" cy="322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2800"/>
              </a:lnSpc>
              <a:tabLst>
                <a:tab pos="2700147" algn="l"/>
                <a:tab pos="5374894" algn="l"/>
                <a:tab pos="804964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0.2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0.4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0.5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0.6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4_AS.12_1#2d46c2e87?vop=1&amp;pid=abc720d46&amp;color=0,0,0&amp;vtp=1&amp;bbb=1&amp;hb=1"/>
              <p:cNvSpPr/>
              <p:nvPr/>
            </p:nvSpPr>
            <p:spPr>
              <a:xfrm>
                <a:off x="832104" y="3464298"/>
                <a:ext cx="10533888" cy="18468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【解析】由题意可得,若5次移动结束正好停在“7点”格子中,必然是3次向右移动1格,2次向右移动2格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,设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其概率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)=10[3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−2(1−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]=10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)(3−5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单调递增,当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单调递减,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取到最大值.故选D.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C_4_AS.12_1#2d46c2e87?vop=1&amp;pid=abc720d4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464298"/>
                <a:ext cx="10533888" cy="1846834"/>
              </a:xfrm>
              <a:prstGeom prst="rect">
                <a:avLst/>
              </a:prstGeom>
              <a:blipFill>
                <a:blip r:embed="rId4"/>
                <a:stretch>
                  <a:fillRect l="-1389" t="-1320" r="-174" b="-46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4_BD.13_1#19e0c5240?vop=1&amp;pid=abc720d46&amp;color=0,0,0&amp;vtp=1&amp;bt=1&amp;bbb=1&amp;hb=1"/>
              <p:cNvSpPr/>
              <p:nvPr/>
            </p:nvSpPr>
            <p:spPr>
              <a:xfrm>
                <a:off x="832104" y="1080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有甲、乙两个盒子，甲盒子里有1个红球，乙盒子里有3个红球和3个黑球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，现从乙盒子里随机取出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≤6,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个球放入甲盒子后，再从甲盒子里随机取出1个球，记取到的红球个数为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，则随着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(1≤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≤6,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的增加，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4_BD.13_1#19e0c5240?vop=1&amp;pid=abc720d4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405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4_1#19e0c5240.bracket?vop=1&amp;pid=abc720d46&amp;color=0,0,0&amp;vpa=5&amp;vtp=1"/>
          <p:cNvSpPr/>
          <p:nvPr/>
        </p:nvSpPr>
        <p:spPr>
          <a:xfrm>
            <a:off x="5819172" y="1904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4_BD.13_2#19e0c5240.choices?vop=1&amp;pid=abc720d46&amp;color=0,0,0&amp;vtp=1&amp;bbb=1"/>
              <p:cNvSpPr/>
              <p:nvPr/>
            </p:nvSpPr>
            <p:spPr>
              <a:xfrm>
                <a:off x="832104" y="2275832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增加，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增大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增加，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减小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减小，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增大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减小，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减小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4_BD.13_2#19e0c5240.choices?vop=1&amp;pid=abc720d4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5832"/>
                <a:ext cx="10533888" cy="770255"/>
              </a:xfrm>
              <a:prstGeom prst="rect">
                <a:avLst/>
              </a:prstGeom>
              <a:blipFill>
                <a:blip r:embed="rId4"/>
                <a:stretch>
                  <a:fillRect l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4_EX.15_1#19e0c5240?vop=1&amp;pid=abc720d46&amp;color=0,0,0&amp;vtp=1&amp;bbb=1&amp;hb=1"/>
              <p:cNvSpPr/>
              <p:nvPr/>
            </p:nvSpPr>
            <p:spPr>
              <a:xfrm>
                <a:off x="832104" y="3057517"/>
                <a:ext cx="10533888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思路导引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由题意可知从乙盒子中取出的红球个数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,3,6)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再从甲盒子里随机取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个球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 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取到红球的个数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服从两点分布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 </a:t>
                </a: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)=[1−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=1)]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从而可判断出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的单调性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C_4_EX.15_1#19e0c5240?vop=1&amp;pid=abc720d4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57517"/>
                <a:ext cx="10533888" cy="1676400"/>
              </a:xfrm>
              <a:prstGeom prst="rect">
                <a:avLst/>
              </a:prstGeom>
              <a:blipFill>
                <a:blip r:embed="rId5"/>
                <a:stretch>
                  <a:fillRect l="-1389" r="-1910" b="-47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4_AS.16_1#19e0c5240?vop=1&amp;pid=abc720d46&amp;color=0,0,0&amp;vtp=1&amp;bt=1&amp;bbb=1&amp;hb=1"/>
              <p:cNvSpPr/>
              <p:nvPr/>
            </p:nvSpPr>
            <p:spPr>
              <a:xfrm>
                <a:off x="832104" y="1080000"/>
                <a:ext cx="10533888" cy="2335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【解析】由题意可知,从乙盒子里随机取出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个球,含有红球个数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服从超几何分布,即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,3,6)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,其中</a:t>
                </a: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𝐍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,故从甲盒中取球,相当于从含有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个红球的</a:t>
                </a: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个球中取1个球,取到红球个数为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服从两点分布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,随着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的增大,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减小；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)=[1−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=1)]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,随着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的增大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增大,故选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4_AS.16_1#19e0c5240?vop=1&amp;pid=abc720d4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335530"/>
              </a:xfrm>
              <a:prstGeom prst="rect">
                <a:avLst/>
              </a:prstGeom>
              <a:blipFill>
                <a:blip r:embed="rId3"/>
                <a:stretch>
                  <a:fillRect l="-1389" r="-868" b="-60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2363</Words>
  <Application>Microsoft Office PowerPoint</Application>
  <PresentationFormat>宽屏</PresentationFormat>
  <Paragraphs>189</Paragraphs>
  <Slides>23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0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SSW</cp:lastModifiedBy>
  <cp:revision>3</cp:revision>
  <dcterms:created xsi:type="dcterms:W3CDTF">2025-10-20T08:04:07Z</dcterms:created>
  <dcterms:modified xsi:type="dcterms:W3CDTF">2025-10-20T10:31:12Z</dcterms:modified>
  <cp:category/>
  <cp:contentStatus/>
</cp:coreProperties>
</file>